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7E0065-F643-4787-ADD7-9E91DA672524}">
  <a:tblStyle styleId="{0D7E0065-F643-4787-ADD7-9E91DA67252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8FF"/>
          </a:solidFill>
        </a:fill>
      </a:tcStyle>
    </a:wholeTbl>
    <a:band1H>
      <a:tcTxStyle/>
      <a:tcStyle>
        <a:fill>
          <a:solidFill>
            <a:srgbClr val="CBF2FF"/>
          </a:solidFill>
        </a:fill>
      </a:tcStyle>
    </a:band1H>
    <a:band2H>
      <a:tcTxStyle/>
    </a:band2H>
    <a:band1V>
      <a:tcTxStyle/>
      <a:tcStyle>
        <a:fill>
          <a:solidFill>
            <a:srgbClr val="CBF2F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96ea89dac_1_7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a96ea89dac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96ea89dac_1_12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a96ea89dac_1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96ea89dac_1_13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a96ea89dac_1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96ea89dac_1_14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a96ea89dac_1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96ea89dac_1_149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a96ea89dac_1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96ea89dac_1_15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a96ea89dac_1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96ea89dac_1_16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a96ea89dac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96ea89dac_1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a96ea89dac_1_16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$20.33/mo.</a:t>
            </a:r>
            <a:endParaRPr/>
          </a:p>
        </p:txBody>
      </p:sp>
      <p:sp>
        <p:nvSpPr>
          <p:cNvPr id="233" name="Google Shape;233;g2a96ea89dac_1_1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96ea89dac_1_17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a96ea89dac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96ea89dac_1_17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a96ea89dac_1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96ea89dac_1_18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a96ea89dac_1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96ea89dac_1_7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a96ea89dac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96ea89dac_1_8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a96ea89dac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96ea89dac_1_8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a96ea89dac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96ea89dac_1_9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a96ea89dac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96ea89dac_1_98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a96ea89dac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96ea89dac_1_10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a96ea89dac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96ea89dac_1_11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a96ea89dac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96ea89dac_1_118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a96ea89dac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457200" y="566835"/>
            <a:ext cx="51435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200" y="2967135"/>
            <a:ext cx="51435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485900" y="1490564"/>
            <a:ext cx="7029450" cy="3362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59595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485900" y="1485900"/>
            <a:ext cx="342900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5086350" y="1485900"/>
            <a:ext cx="342900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4917186" y="288036"/>
            <a:ext cx="360045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78" name="Google Shape;78;p17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4917187" y="1680210"/>
            <a:ext cx="35993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57200" y="617220"/>
            <a:ext cx="6515100" cy="150876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5000"/>
              <a:buFont typeface="Calibri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57200" y="2125980"/>
            <a:ext cx="65151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1485900" y="1259586"/>
            <a:ext cx="3429000" cy="622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1485900" y="1882451"/>
            <a:ext cx="3429000" cy="2975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87" name="Google Shape;87;p19"/>
          <p:cNvSpPr txBox="1"/>
          <p:nvPr>
            <p:ph idx="3" type="body"/>
          </p:nvPr>
        </p:nvSpPr>
        <p:spPr>
          <a:xfrm>
            <a:off x="5086350" y="1259586"/>
            <a:ext cx="3429000" cy="622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4" type="body"/>
          </p:nvPr>
        </p:nvSpPr>
        <p:spPr>
          <a:xfrm>
            <a:off x="5086350" y="1882451"/>
            <a:ext cx="3429000" cy="2975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4919565" y="306745"/>
            <a:ext cx="360070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454868" y="285750"/>
            <a:ext cx="4117133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4919565" y="1678345"/>
            <a:ext cx="360070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5" name="Google Shape;105;p22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 rot="5400000">
            <a:off x="3319462" y="-342998"/>
            <a:ext cx="3362326" cy="7029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 rot="5400000">
            <a:off x="5474970" y="1817370"/>
            <a:ext cx="4572001" cy="150876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 rot="5400000">
            <a:off x="1852971" y="-81322"/>
            <a:ext cx="4572001" cy="53061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77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485900" y="1490564"/>
            <a:ext cx="7029450" cy="3362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▪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 rot="-5400000">
            <a:off x="8497707" y="4416206"/>
            <a:ext cx="662819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 rot="-5400000">
            <a:off x="6901640" y="2096046"/>
            <a:ext cx="3854952" cy="210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234991" y="4701705"/>
            <a:ext cx="541783" cy="151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457200" y="566835"/>
            <a:ext cx="51435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/>
              <a:t>SVAD 150 CAPSTONE PROJECT</a:t>
            </a:r>
            <a:endParaRPr/>
          </a:p>
        </p:txBody>
      </p:sp>
      <p:sp>
        <p:nvSpPr>
          <p:cNvPr id="125" name="Google Shape;125;p25"/>
          <p:cNvSpPr txBox="1"/>
          <p:nvPr>
            <p:ph idx="1" type="subTitle"/>
          </p:nvPr>
        </p:nvSpPr>
        <p:spPr>
          <a:xfrm>
            <a:off x="457200" y="2967135"/>
            <a:ext cx="5143500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Matthew Newland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ROUTE TABLE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1485900" y="1485900"/>
            <a:ext cx="342900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SVAD150MHNCapPro-RT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VPCs: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SVAD150MHNCapPro-VPC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Subnets: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SVAD150MHNCapPro-PubSN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Routes</a:t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90" name="Google Shape;190;p34"/>
          <p:cNvSpPr txBox="1"/>
          <p:nvPr>
            <p:ph idx="2" type="body"/>
          </p:nvPr>
        </p:nvSpPr>
        <p:spPr>
          <a:xfrm>
            <a:off x="5086350" y="1485900"/>
            <a:ext cx="342900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SVAD150MHNCapPro-RT2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VPCs: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SVAD150MHNCapPro-VPC2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Subnets: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SVAD150MHNCapPro-PrivSN2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Routes</a:t>
            </a:r>
            <a:endParaRPr/>
          </a:p>
        </p:txBody>
      </p:sp>
      <p:graphicFrame>
        <p:nvGraphicFramePr>
          <p:cNvPr id="191" name="Google Shape;191;p34"/>
          <p:cNvGraphicFramePr/>
          <p:nvPr/>
        </p:nvGraphicFramePr>
        <p:xfrm>
          <a:off x="1485900" y="330407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858000"/>
                <a:gridCol w="1761900"/>
                <a:gridCol w="809075"/>
              </a:tblGrid>
              <a:tr h="19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Destination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Target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Status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9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SVAD150MHNCapPro-IG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Active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9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10.0.0.0/24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Local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Active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9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10.0.1.0/24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SVAD150MHNCapPro-Peer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Active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192" name="Google Shape;192;p34"/>
          <p:cNvGraphicFramePr/>
          <p:nvPr/>
        </p:nvGraphicFramePr>
        <p:xfrm>
          <a:off x="5086350" y="330407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780700"/>
                <a:gridCol w="1736325"/>
                <a:gridCol w="911925"/>
              </a:tblGrid>
              <a:tr h="19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Destination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Target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Status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9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10.0.0.0/24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SVAD150MHNCapPro-Peer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Active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9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10.0.1.0/24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Local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Active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SECURITY GROUP SETUP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1485900" y="1485900"/>
            <a:ext cx="342900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SVAD150MHNCapPro-PubSG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SVAD150MHNCapPro-VPC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Inbound</a:t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Outbound</a:t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9" name="Google Shape;199;p35"/>
          <p:cNvSpPr txBox="1"/>
          <p:nvPr>
            <p:ph idx="2" type="body"/>
          </p:nvPr>
        </p:nvSpPr>
        <p:spPr>
          <a:xfrm>
            <a:off x="5086350" y="1485900"/>
            <a:ext cx="342900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SVAD150MHNCapPro-PrivSG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SVAD150MHNCapPro-VPC2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Inbound</a:t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Outbound</a:t>
            </a:r>
            <a:endParaRPr/>
          </a:p>
        </p:txBody>
      </p:sp>
      <p:graphicFrame>
        <p:nvGraphicFramePr>
          <p:cNvPr id="200" name="Google Shape;200;p35"/>
          <p:cNvGraphicFramePr/>
          <p:nvPr/>
        </p:nvGraphicFramePr>
        <p:xfrm>
          <a:off x="1485900" y="244629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1006400"/>
                <a:gridCol w="707725"/>
                <a:gridCol w="857425"/>
                <a:gridCol w="857425"/>
              </a:tblGrid>
              <a:tr h="12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Type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Protocol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Port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Source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2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RDP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3389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2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ICMP – Ipv4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ICMP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2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Custom 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10.0.1.0/24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01" name="Google Shape;201;p35"/>
          <p:cNvGraphicFramePr/>
          <p:nvPr/>
        </p:nvGraphicFramePr>
        <p:xfrm>
          <a:off x="1485900" y="339972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1009725"/>
                <a:gridCol w="704400"/>
                <a:gridCol w="857425"/>
                <a:gridCol w="857425"/>
              </a:tblGrid>
              <a:tr h="1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Type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Protocol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Port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Source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ICMP – Ipv4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ICMP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Custom 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10.0.1.0/24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24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traffic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02" name="Google Shape;202;p35"/>
          <p:cNvGraphicFramePr/>
          <p:nvPr/>
        </p:nvGraphicFramePr>
        <p:xfrm>
          <a:off x="5086350" y="244629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1005550"/>
                <a:gridCol w="721250"/>
                <a:gridCol w="863775"/>
                <a:gridCol w="863775"/>
              </a:tblGrid>
              <a:tr h="16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Type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Protocol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Port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Source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6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Custom 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10.0.0.0/24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6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RDP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3389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10.0.0.0/24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6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ICMP – Ipv4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ICMP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10.0.0.0/24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03" name="Google Shape;203;p35"/>
          <p:cNvGraphicFramePr/>
          <p:nvPr/>
        </p:nvGraphicFramePr>
        <p:xfrm>
          <a:off x="5086350" y="339972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1025625"/>
                <a:gridCol w="701175"/>
                <a:gridCol w="863775"/>
                <a:gridCol w="863775"/>
              </a:tblGrid>
              <a:tr h="16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Type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Protocol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Port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Source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6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Custom 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10.0.0.0/24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6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traffic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6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ICMP – Ipv4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ICMP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GENERAL EC2 SETUP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1485900" y="1490564"/>
            <a:ext cx="7029450" cy="3362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207327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OS: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Microsoft Windows Server 2022 Base (free tier)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Instance Type: 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t2.micro (free tier)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Key Pair: 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The Key Pair I set up at the beginning of the term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Network Settings: 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Auto Assign public IP: enabled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Storage: 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30 GiB gp2 (free tier)</a:t>
            </a:r>
            <a:endParaRPr/>
          </a:p>
          <a:p>
            <a:pPr indent="-1016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EC2 INDIVIDUAL SETTINGS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1485900" y="1485900"/>
            <a:ext cx="342900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SVAD150MHNCapPro-PubVM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VPC: </a:t>
            </a:r>
            <a:br>
              <a:rPr lang="en"/>
            </a:br>
            <a:r>
              <a:rPr lang="en"/>
              <a:t>	SVAD150MHNCapPro-VPC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Subnet: </a:t>
            </a:r>
            <a:br>
              <a:rPr lang="en"/>
            </a:br>
            <a:r>
              <a:rPr lang="en"/>
              <a:t>	SVAD150MHNCapPro-PubSN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Security Group: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	SVAD150MHNCapPro-PubSG</a:t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idx="2" type="body"/>
          </p:nvPr>
        </p:nvSpPr>
        <p:spPr>
          <a:xfrm>
            <a:off x="5086350" y="1485900"/>
            <a:ext cx="342900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SVAD150MHNCapPro-PrivVM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VPC: </a:t>
            </a:r>
            <a:br>
              <a:rPr lang="en"/>
            </a:br>
            <a:r>
              <a:rPr lang="en"/>
              <a:t>	SVAD150MHNCapPro-VPC2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Subnet:</a:t>
            </a:r>
            <a:br>
              <a:rPr lang="en"/>
            </a:br>
            <a:r>
              <a:rPr lang="en"/>
              <a:t>	SVAD150MHNCapPro-PrivSN2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Security Group: </a:t>
            </a:r>
            <a:br>
              <a:rPr lang="en"/>
            </a:br>
            <a:r>
              <a:rPr lang="en"/>
              <a:t>	SVAD150MHNCapPro-PrivSG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Alarm:</a:t>
            </a:r>
            <a:br>
              <a:rPr lang="en"/>
            </a:br>
            <a:r>
              <a:rPr lang="en"/>
              <a:t>	NetworkIn SVAD150 Priv VM</a:t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CLOUDWATCH ALARM</a:t>
            </a:r>
            <a:endParaRPr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1485900" y="2753237"/>
            <a:ext cx="7029450" cy="16693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Conditions: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NetworkIn &gt;= 5000 for 1 datapoints within 1 minute</a:t>
            </a:r>
            <a:endParaRPr/>
          </a:p>
          <a:p>
            <a:pPr indent="-2032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EC2 instance: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SVAD150MHNCapPro-PrivVM</a:t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223" name="Google Shape;2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460509"/>
            <a:ext cx="7029450" cy="1188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CONNECTION TEST</a:t>
            </a:r>
            <a:endParaRPr/>
          </a:p>
        </p:txBody>
      </p:sp>
      <p:pic>
        <p:nvPicPr>
          <p:cNvPr descr="A screenshot of a computer screen&#10;&#10;Description automatically generated" id="229" name="Google Shape;229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9522" y="1490564"/>
            <a:ext cx="5822207" cy="336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ESTIMATED COST</a:t>
            </a:r>
            <a:endParaRPr/>
          </a:p>
        </p:txBody>
      </p:sp>
      <p:pic>
        <p:nvPicPr>
          <p:cNvPr id="236" name="Google Shape;236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583221"/>
            <a:ext cx="7029450" cy="3177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COST BREAKDOWN</a:t>
            </a:r>
            <a:endParaRPr/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1485900" y="1490564"/>
            <a:ext cx="7029450" cy="3362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S3 – $0.01/mo.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0.5 GB Standard Storage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20 GET, SELECT, and all other requests from S3 Standard</a:t>
            </a:r>
            <a:endParaRPr/>
          </a:p>
          <a:p>
            <a:pPr indent="-2032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VPC – $1.20/mo.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VPN connection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Site-to-site</a:t>
            </a:r>
            <a:endParaRPr/>
          </a:p>
          <a:p>
            <a:pPr indent="-139700" lvl="3" marL="927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</a:pPr>
            <a:r>
              <a:rPr lang="en"/>
              <a:t>1 connection</a:t>
            </a:r>
            <a:endParaRPr/>
          </a:p>
          <a:p>
            <a:pPr indent="-139700" lvl="3" marL="9271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</a:pPr>
            <a:r>
              <a:rPr lang="en"/>
              <a:t>24 hours/month</a:t>
            </a:r>
            <a:endParaRPr/>
          </a:p>
          <a:p>
            <a:pPr indent="-2032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AWS Key Management Service - $1.00/mo.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Number of customer managed Customer Master Keys (CMK): 1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Number of Symmetric requests: 200</a:t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COST BREAKDOWN (CONT’D)</a:t>
            </a:r>
            <a:endParaRPr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1485900" y="1490564"/>
            <a:ext cx="7029450" cy="3362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EC2 – $17.62/mo.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Tenancy: Shared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OS: Windows Server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Workload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Monthly spike traffic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Baseline instances: 2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Peak instances: 3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Peak duration: 1 day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Instances: t2.micro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EC2 Instance Savings Plan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1 year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No upfront</a:t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COST BREAKDOWN (CONT’D)</a:t>
            </a:r>
            <a:endParaRPr/>
          </a:p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>
            <a:off x="1485900" y="1493909"/>
            <a:ext cx="7029450" cy="3362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207327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CloudWatch Alarm - $0.50/mo.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APIs</a:t>
            </a:r>
            <a:endParaRPr/>
          </a:p>
          <a:p>
            <a:pPr indent="-171132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GetMetricData Number of metrics requested: 1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Dashboards and alarms</a:t>
            </a:r>
            <a:endParaRPr/>
          </a:p>
          <a:p>
            <a:pPr indent="-171132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Number of dashboards: 1</a:t>
            </a:r>
            <a:endParaRPr/>
          </a:p>
          <a:p>
            <a:pPr indent="-171132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Number of Standard Resolution Alarm Metrics: 1</a:t>
            </a:r>
            <a:endParaRPr/>
          </a:p>
          <a:p>
            <a:pPr indent="-171132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Number of alarms defined with a Metrics Insights query: 1</a:t>
            </a:r>
            <a:endParaRPr/>
          </a:p>
          <a:p>
            <a:pPr indent="-171132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Number of metrics scanned by each Metrics Insights query: 1</a:t>
            </a:r>
            <a:endParaRPr/>
          </a:p>
          <a:p>
            <a:pPr indent="-207327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Simple Notification Service - $0.01/mo.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Topics: Standard topics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Requests: 5 per month</a:t>
            </a:r>
            <a:endParaRPr/>
          </a:p>
          <a:p>
            <a:pPr indent="-215106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"/>
              <a:t>Email/Email-JSON Notifications: 5 per month</a:t>
            </a:r>
            <a:endParaRPr/>
          </a:p>
          <a:p>
            <a:pPr indent="-889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MFA ON ROOT ACCOUNT</a:t>
            </a:r>
            <a:endParaRPr/>
          </a:p>
        </p:txBody>
      </p:sp>
      <p:pic>
        <p:nvPicPr>
          <p:cNvPr id="131" name="Google Shape;131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822280"/>
            <a:ext cx="7029450" cy="269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AWS S3 BUCKET</a:t>
            </a:r>
            <a:endParaRPr/>
          </a:p>
        </p:txBody>
      </p:sp>
      <p:pic>
        <p:nvPicPr>
          <p:cNvPr id="137" name="Google Shape;137;p2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6350" y="1531197"/>
            <a:ext cx="3429000" cy="32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534" y="1878038"/>
            <a:ext cx="3930093" cy="236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S3 BUCKET POLICY</a:t>
            </a:r>
            <a:endParaRPr/>
          </a:p>
        </p:txBody>
      </p:sp>
      <p:sp>
        <p:nvSpPr>
          <p:cNvPr id="144" name="Google Shape;144;p28"/>
          <p:cNvSpPr txBox="1"/>
          <p:nvPr/>
        </p:nvSpPr>
        <p:spPr>
          <a:xfrm>
            <a:off x="1485900" y="1495424"/>
            <a:ext cx="5615288" cy="33932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"Version": "2012-10-17",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"Statement": [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{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"Sid": “SVAD150MHNCapPro-S3-GetObj",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"Effect": "Allow",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"Principal": "*",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"Action": "s3:GetObject",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"Resource": "arn:aws:s3:::svad150mhncappro-s3/*"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}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4917186" y="288036"/>
            <a:ext cx="360045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4917187" y="1680210"/>
            <a:ext cx="3599260" cy="2434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SVAD150MHNCapPro-VPC</a:t>
            </a:r>
            <a:endParaRPr/>
          </a:p>
          <a:p>
            <a:pPr indent="-260350" lvl="1" marL="596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/>
              <a:t>private and public subnet</a:t>
            </a:r>
            <a:endParaRPr/>
          </a:p>
          <a:p>
            <a:pPr indent="-260350" lvl="1" marL="596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/>
              <a:t>Internet Gateway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SVAD150MHNCapPro-VPC2</a:t>
            </a:r>
            <a:endParaRPr/>
          </a:p>
          <a:p>
            <a:pPr indent="-260350" lvl="1" marL="596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/>
              <a:t>Only private subnet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Peering connection: SVAD150MHNCapPro-Peer</a:t>
            </a:r>
            <a:endParaRPr/>
          </a:p>
          <a:p>
            <a:pPr indent="-190500" lvl="1" marL="596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152400" lvl="0" marL="254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151" name="Google Shape;151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46" y="0"/>
            <a:ext cx="4273581" cy="515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SVAD150MHNCAPPRO-PEER</a:t>
            </a:r>
            <a:endParaRPr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1485900" y="2174131"/>
            <a:ext cx="3429000" cy="2672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381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Requester: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" sz="2300"/>
              <a:t>VPC:</a:t>
            </a:r>
            <a:br>
              <a:rPr lang="en" sz="2300"/>
            </a:br>
            <a:r>
              <a:rPr lang="en" sz="2300"/>
              <a:t>SVAD150MHNCapPro-VPC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" sz="2300"/>
              <a:t>CIDRs:</a:t>
            </a:r>
            <a:br>
              <a:rPr lang="en" sz="2300"/>
            </a:br>
            <a:r>
              <a:rPr lang="en" sz="2300"/>
              <a:t>10.0.0.0/24</a:t>
            </a:r>
            <a:endParaRPr/>
          </a:p>
        </p:txBody>
      </p:sp>
      <p:sp>
        <p:nvSpPr>
          <p:cNvPr id="158" name="Google Shape;158;p30"/>
          <p:cNvSpPr txBox="1"/>
          <p:nvPr>
            <p:ph idx="2" type="body"/>
          </p:nvPr>
        </p:nvSpPr>
        <p:spPr>
          <a:xfrm>
            <a:off x="5086350" y="2174131"/>
            <a:ext cx="3429000" cy="2672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381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Accepter:</a:t>
            </a:r>
            <a:endParaRPr/>
          </a:p>
          <a:p>
            <a:pPr indent="0" lvl="0" marL="381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" sz="2300"/>
              <a:t>VPC:</a:t>
            </a:r>
            <a:br>
              <a:rPr lang="en" sz="2300"/>
            </a:br>
            <a:r>
              <a:rPr lang="en" sz="2300"/>
              <a:t>SVAD150MHNCapPro-VPC2</a:t>
            </a:r>
            <a:endParaRPr/>
          </a:p>
          <a:p>
            <a:pPr indent="0" lvl="0" marL="381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" sz="2300"/>
              <a:t>CIDRs:</a:t>
            </a:r>
            <a:br>
              <a:rPr lang="en" sz="2300"/>
            </a:br>
            <a:r>
              <a:rPr lang="en" sz="2300"/>
              <a:t>10.0.1.0/24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703" y="1559489"/>
            <a:ext cx="7172593" cy="3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300"/>
              <a:buFont typeface="Calibri"/>
              <a:buNone/>
            </a:pPr>
            <a:r>
              <a:rPr lang="en"/>
              <a:t>NACL SETUP</a:t>
            </a:r>
            <a:endParaRPr/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1485900" y="1490564"/>
            <a:ext cx="7029450" cy="3362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SVAD150MHNCapPro-VPC-NACL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Subnets: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SVAD150MHNCapPro-PubSN</a:t>
            </a:r>
            <a:endParaRPr/>
          </a:p>
          <a:p>
            <a:pPr indent="-2032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SVAD150MHNCapPro-VPC2-NACL</a:t>
            </a:r>
            <a:endParaRPr/>
          </a:p>
          <a:p>
            <a:pPr indent="-20955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</a:pPr>
            <a:r>
              <a:rPr lang="en"/>
              <a:t>Subnets:</a:t>
            </a:r>
            <a:endParaRPr/>
          </a:p>
          <a:p>
            <a:pPr indent="-165100" lvl="2" marL="749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"/>
              <a:t>SVAD150MHNCapPro-PrivSN2</a:t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14300" lvl="1" marL="5207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000"/>
              <a:buFont typeface="Calibri"/>
              <a:buNone/>
            </a:pPr>
            <a:r>
              <a:rPr lang="en" sz="3000"/>
              <a:t>SVAD150MHNCAPPRO-VPC-NACL RULES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1485900" y="1490564"/>
            <a:ext cx="7029450" cy="3728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Inbound</a:t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72" name="Google Shape;172;p32"/>
          <p:cNvGraphicFramePr/>
          <p:nvPr/>
        </p:nvGraphicFramePr>
        <p:xfrm>
          <a:off x="1485900" y="179673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990725"/>
                <a:gridCol w="1066100"/>
                <a:gridCol w="915375"/>
                <a:gridCol w="990725"/>
                <a:gridCol w="991350"/>
                <a:gridCol w="991350"/>
              </a:tblGrid>
              <a:tr h="94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Rule number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Type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Protocol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Port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Source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Allow/Deny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97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Custom 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 (6)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10.0.1.0/24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IMCP – IPv4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ICMP (1)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RDP (3389)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 (6)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3389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traffic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*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traffic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Deny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</a:tbl>
          </a:graphicData>
        </a:graphic>
      </p:graphicFrame>
      <p:sp>
        <p:nvSpPr>
          <p:cNvPr id="173" name="Google Shape;173;p32"/>
          <p:cNvSpPr txBox="1"/>
          <p:nvPr/>
        </p:nvSpPr>
        <p:spPr>
          <a:xfrm>
            <a:off x="1485900" y="3151793"/>
            <a:ext cx="7029450" cy="3728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Outbound</a:t>
            </a:r>
            <a:endParaRPr sz="1100"/>
          </a:p>
          <a:p>
            <a:pPr indent="-88900" lvl="0" marL="20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4" name="Google Shape;174;p32"/>
          <p:cNvGraphicFramePr/>
          <p:nvPr/>
        </p:nvGraphicFramePr>
        <p:xfrm>
          <a:off x="1485899" y="352459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990725"/>
                <a:gridCol w="1059400"/>
                <a:gridCol w="922050"/>
                <a:gridCol w="990725"/>
                <a:gridCol w="991350"/>
                <a:gridCol w="991350"/>
              </a:tblGrid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Rule number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Type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Protocol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Port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Source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Allow/Deny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Custom 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 (6)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10.0.1.0/24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IMCP – IPv4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ICMP (1)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traffic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*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traffic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Deny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1485900" y="285750"/>
            <a:ext cx="7029450" cy="9715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000"/>
              <a:buFont typeface="Calibri"/>
              <a:buNone/>
            </a:pPr>
            <a:r>
              <a:rPr lang="en" sz="3000"/>
              <a:t>SVAD150MHNCAPPRO-VPC2-NACL RULES</a:t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1485900" y="1490564"/>
            <a:ext cx="7029450" cy="3728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"/>
              <a:t>Inbound</a:t>
            </a:r>
            <a:endParaRPr/>
          </a:p>
          <a:p>
            <a:pPr indent="-88900" lvl="0" marL="20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81" name="Google Shape;181;p33"/>
          <p:cNvGraphicFramePr/>
          <p:nvPr/>
        </p:nvGraphicFramePr>
        <p:xfrm>
          <a:off x="1485900" y="179673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990725"/>
                <a:gridCol w="1066100"/>
                <a:gridCol w="915375"/>
                <a:gridCol w="990725"/>
                <a:gridCol w="991350"/>
                <a:gridCol w="991350"/>
              </a:tblGrid>
              <a:tr h="94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Rule number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Type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Protocol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Port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Source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Allow/Deny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 TCP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TCP (6)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10.0.0.0/24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 sz="1100"/>
                    </a:p>
                  </a:txBody>
                  <a:tcPr marT="0" marB="0" marR="51425" marL="5142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RDP (3389)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TCP (6)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3389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10.0.0.0/24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 sz="1100"/>
                    </a:p>
                  </a:txBody>
                  <a:tcPr marT="0" marB="0" marR="51425" marL="5142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IMCP – IPv4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ICMP (1)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10.0.0.0/24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</a:t>
                      </a:r>
                      <a:endParaRPr sz="1100"/>
                    </a:p>
                  </a:txBody>
                  <a:tcPr marT="0" marB="0" marR="51425" marL="5142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traffic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10.0.0.0/24</a:t>
                      </a:r>
                      <a:endParaRPr sz="1100"/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Deny</a:t>
                      </a:r>
                      <a:endParaRPr sz="1100"/>
                    </a:p>
                  </a:txBody>
                  <a:tcPr marT="0" marB="0" marR="51425" marL="51425"/>
                </a:tc>
              </a:tr>
            </a:tbl>
          </a:graphicData>
        </a:graphic>
      </p:graphicFrame>
      <p:sp>
        <p:nvSpPr>
          <p:cNvPr id="182" name="Google Shape;182;p33"/>
          <p:cNvSpPr txBox="1"/>
          <p:nvPr/>
        </p:nvSpPr>
        <p:spPr>
          <a:xfrm>
            <a:off x="1485900" y="2833983"/>
            <a:ext cx="7029450" cy="3728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Outbound</a:t>
            </a:r>
            <a:endParaRPr sz="1100"/>
          </a:p>
          <a:p>
            <a:pPr indent="-88900" lvl="0" marL="20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3" name="Google Shape;183;p33"/>
          <p:cNvGraphicFramePr/>
          <p:nvPr/>
        </p:nvGraphicFramePr>
        <p:xfrm>
          <a:off x="1485900" y="325812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{0D7E0065-F643-4787-ADD7-9E91DA672524}</a:tableStyleId>
              </a:tblPr>
              <a:tblGrid>
                <a:gridCol w="990725"/>
                <a:gridCol w="1066100"/>
                <a:gridCol w="915375"/>
                <a:gridCol w="990725"/>
                <a:gridCol w="991350"/>
                <a:gridCol w="991350"/>
              </a:tblGrid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Rule number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Type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Protocol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Port range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Source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Allow/Deny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97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RDP (3389)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 (6)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3389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10.0.0.0/24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IMCP – IPv4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ICMP (1)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10.0.0.0/24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99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Custom TCP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TCP (6)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10.0.0.0/24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100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traffic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Allow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  <a:tr h="17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*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 traffic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All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0.0.0.0/0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Deny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675" marL="6867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reframe Building 16x9">
  <a:themeElements>
    <a:clrScheme name="WireframeBuilding">
      <a:dk1>
        <a:srgbClr val="404040"/>
      </a:dk1>
      <a:lt1>
        <a:srgbClr val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